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94694"/>
  </p:normalViewPr>
  <p:slideViewPr>
    <p:cSldViewPr snapToGrid="0">
      <p:cViewPr varScale="1">
        <p:scale>
          <a:sx n="114" d="100"/>
          <a:sy n="114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724D-B950-A245-4B12-46D2EFF67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B03BCF-2377-20D3-352B-54CB06BF0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583A5-1326-4B31-45A7-B246F9F3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B32E3-54B7-018C-A0FA-A0DA8696B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36E28-32F1-FBF5-C7BB-E528A3E2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1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EC39-3899-44D5-3DEB-7B24C4E2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553A7-7C68-1EF0-A80E-DF80608A2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02A72-5B1C-F3C6-B5BB-86ECA133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966EC-B62C-A3DA-0B66-9C22DA11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5E80-ABEF-C825-D716-EC4D35D0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6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4B8D3-A8C4-2E75-DEB6-F99D938F6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B5672-E284-9594-4CC9-DF7A24BA4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52EB7-87E0-E545-91F8-DE5789ED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0862-4C53-D147-CFC6-E5DD9C45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1922-61F0-89C9-EE1A-3619C623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6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F4010-2F88-7486-98A2-B5738AF5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82E97-DCC8-2355-4D54-6328AD159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BC0B-A98F-2839-5F91-170B9310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05CC6-6FDD-5C81-D5FD-9ECDA880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EE251-4E88-7F4F-CB21-5C20838B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485E-124C-05E0-92CA-2CFC63BE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7D82A-2A03-6649-89A0-1B707F61B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3550-6657-356D-7619-74FBDE31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BBE70-C3F5-E9B0-F34C-06577959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B05D5-EA11-A25F-0B31-ABD7D011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7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89D6-A7C4-3C5B-A77A-71FB45A6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1F25-4820-D415-E052-069B4EDC9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B02B2-4F35-3064-EE16-80E781D9C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C0AF8-1743-89D9-041F-4D183DA2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9B4D6-2585-B8EB-7F28-6A208792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01577-4508-C08A-2206-6E83B34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9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EA30-8D7A-CC2C-28C4-7EA7E99B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178A9-E7C4-1AB7-D61C-B79F51E2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101C-F429-C870-0501-97B097447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A9AE7-E360-5A20-FED9-E6B944176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C392E-884C-FA83-2A97-961463CB5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94D00-A072-6274-D913-558605BFA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79270-19BE-7A5C-9491-FDE9860A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9AB4E-0D9D-0DF2-1400-C93A9AF8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0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CA15D-D3FC-DFD5-CF87-4C8CFE70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069DA-F460-ED37-88C7-E6C9966F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B9C2C-F95F-819A-1EDA-5E376E27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58977-FF8B-BA89-BD63-9F2E3569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34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5A1BF-E02C-9C38-A86E-914F3591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6C0DE-C5A3-6A79-67FB-78A2E588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6BCF2-6BA6-B252-DA30-97448073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9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CE53-30A7-9348-C446-01D32E0E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21E1-68E4-A841-AD08-C2D63CF5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2C6D1-EA23-EDF9-0295-2151464C7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B2D3-7ECD-BF62-540D-0F83C37C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68C19-7CBA-1754-7CE0-7FF72673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948B3-5864-A743-43C8-6A0129B4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6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373F-691F-7347-E20C-EC76F41D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F4EC8F-4C38-1BF0-1770-C95A08796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ADAEB-4045-785F-D5B2-71CD2ADE0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9AB57-974F-0D8E-9661-A543CB64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5119A-0748-37C1-6A56-DC5BE613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4E950-EE02-C799-50C7-33BDA42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7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C06153-9A35-6179-23D4-9119364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7A6E3-38EA-3C59-755E-1A396114F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EF3C0-C2DD-C8B5-E40E-8430DA273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22894-B24B-5540-80C1-BFFE76FFF4E3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5A091-9EC8-1451-BBCF-89EE17C75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E558-AC2F-D568-2A69-691462EA6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0BCCB-3C39-CB47-880D-11E63415D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7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kan092/Library/Containers/com.microsoft.Outlook/Data/Library/Caches/Signatures/signature_59675668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0032-FC21-EFF5-1A20-DF97D8270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geostatistical methods for 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40F99-A51E-BA9F-3DEF-EF1F2E385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4"/>
            <a:ext cx="9144000" cy="1219501"/>
          </a:xfrm>
        </p:spPr>
        <p:txBody>
          <a:bodyPr/>
          <a:lstStyle/>
          <a:p>
            <a:r>
              <a:rPr lang="en-US" dirty="0"/>
              <a:t>Sevvandi Kandanaarachchi, Spencer Wong, Jennifer </a:t>
            </a:r>
            <a:r>
              <a:rPr lang="en-US" dirty="0" err="1"/>
              <a:t>Flegg</a:t>
            </a:r>
            <a:r>
              <a:rPr lang="en-US" dirty="0"/>
              <a:t>, Nick Golding</a:t>
            </a:r>
          </a:p>
          <a:p>
            <a:r>
              <a:rPr lang="en-US" dirty="0"/>
              <a:t>AASC 2022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E69DE8-061A-C030-C055-76EEDF50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cid3399213675*image001.png@01D8A3F2.0A42E940">
            <a:extLst>
              <a:ext uri="{FF2B5EF4-FFF2-40B4-BE49-F238E27FC236}">
                <a16:creationId xmlns:a16="http://schemas.microsoft.com/office/drawing/2014/main" id="{2530CBD1-9988-AF98-F3FE-4E26F80D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34146" cy="75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65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118D-9A69-E8CA-CD94-1A1F67C8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5998" y="188327"/>
            <a:ext cx="1693127" cy="1325563"/>
          </a:xfrm>
        </p:spPr>
        <p:txBody>
          <a:bodyPr/>
          <a:lstStyle/>
          <a:p>
            <a:r>
              <a:rPr lang="en-US" dirty="0"/>
              <a:t>Africa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9B7B15C-8AB5-443A-9290-D2D6EAAF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72" y="546528"/>
            <a:ext cx="9377815" cy="3000900"/>
          </a:xfrm>
          <a:prstGeom prst="rect">
            <a:avLst/>
          </a:prstGeom>
        </p:spPr>
      </p:pic>
      <p:pic>
        <p:nvPicPr>
          <p:cNvPr id="5" name="Picture 4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79B3CCC2-9B1E-203A-21F8-02CB2421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5" y="3547428"/>
            <a:ext cx="9214718" cy="2948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7E1AA-2B9D-4914-891C-BA7431DA5AC4}"/>
              </a:ext>
            </a:extLst>
          </p:cNvPr>
          <p:cNvSpPr txBox="1"/>
          <p:nvPr/>
        </p:nvSpPr>
        <p:spPr>
          <a:xfrm>
            <a:off x="1079438" y="36186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11F26-37F6-E1C7-8B72-A696FC14650F}"/>
              </a:ext>
            </a:extLst>
          </p:cNvPr>
          <p:cNvSpPr txBox="1"/>
          <p:nvPr/>
        </p:nvSpPr>
        <p:spPr>
          <a:xfrm>
            <a:off x="1079438" y="350552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28D670BD-25C9-64E0-E0FB-42C82854E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104" y="3767821"/>
            <a:ext cx="9412636" cy="3010003"/>
          </a:xfrm>
        </p:spPr>
      </p:pic>
      <p:pic>
        <p:nvPicPr>
          <p:cNvPr id="7" name="Picture 6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265272-DC07-59E4-141A-0FD3F147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4" y="266812"/>
            <a:ext cx="9167737" cy="2823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53D98-9E2F-00D2-855A-44C0E181B408}"/>
              </a:ext>
            </a:extLst>
          </p:cNvPr>
          <p:cNvSpPr txBox="1"/>
          <p:nvPr/>
        </p:nvSpPr>
        <p:spPr>
          <a:xfrm>
            <a:off x="999744" y="2668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3C2BA-FB78-F197-AF13-9BBA11D5AA34}"/>
              </a:ext>
            </a:extLst>
          </p:cNvPr>
          <p:cNvSpPr txBox="1"/>
          <p:nvPr/>
        </p:nvSpPr>
        <p:spPr>
          <a:xfrm>
            <a:off x="776606" y="3899122"/>
            <a:ext cx="98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GPBoost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8315-E4AF-AF26-A8B0-8143BABC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B29F-62EC-6085-9D3E-877B3A86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Maps get a bit messier when we model Africa</a:t>
            </a:r>
          </a:p>
          <a:p>
            <a:r>
              <a:rPr lang="en-US" sz="2800" dirty="0"/>
              <a:t>Need to tune the parameters</a:t>
            </a:r>
          </a:p>
          <a:p>
            <a:r>
              <a:rPr lang="en-US" sz="2800" dirty="0"/>
              <a:t>Sparsity of points</a:t>
            </a:r>
          </a:p>
          <a:p>
            <a:r>
              <a:rPr lang="en-US" sz="2800" dirty="0"/>
              <a:t>See the artefacts of the methods more when you go for bigger scales</a:t>
            </a:r>
          </a:p>
          <a:p>
            <a:r>
              <a:rPr lang="en-US" sz="2800" dirty="0"/>
              <a:t>For bigger scale maps – users need to understand the methods more</a:t>
            </a:r>
          </a:p>
          <a:p>
            <a:r>
              <a:rPr lang="en-US" sz="2800" dirty="0"/>
              <a:t>Not off the shelf– at this point for bigger regions!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767247-0902-8BF4-C6CD-2EEDD452D98F}"/>
              </a:ext>
            </a:extLst>
          </p:cNvPr>
          <p:cNvSpPr txBox="1">
            <a:spLocks/>
          </p:cNvSpPr>
          <p:nvPr/>
        </p:nvSpPr>
        <p:spPr>
          <a:xfrm>
            <a:off x="238910" y="2141537"/>
            <a:ext cx="4392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41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2037-3CD7-6FFB-6B66-F4BF79DB5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5E814-6395-6AE2-19F4-50A134782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796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D039-3B64-A61E-1184-0C440C74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dirty="0"/>
              <a:t>Geospatial data is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1DD7-1735-7B2B-0303-CDB3D7AA7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sz="2000" dirty="0"/>
              <a:t>Climate</a:t>
            </a:r>
          </a:p>
          <a:p>
            <a:r>
              <a:rPr lang="en-US" sz="2000" dirty="0"/>
              <a:t>Disease</a:t>
            </a:r>
          </a:p>
          <a:p>
            <a:r>
              <a:rPr lang="en-US" sz="2000" dirty="0"/>
              <a:t>Energy </a:t>
            </a:r>
          </a:p>
          <a:p>
            <a:r>
              <a:rPr lang="en-US" sz="2000" dirty="0"/>
              <a:t>Satellite data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6AAC9-A070-C573-50F7-665380C7D09A}"/>
              </a:ext>
            </a:extLst>
          </p:cNvPr>
          <p:cNvSpPr txBox="1"/>
          <p:nvPr/>
        </p:nvSpPr>
        <p:spPr>
          <a:xfrm>
            <a:off x="7496175" y="3244334"/>
            <a:ext cx="247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Vegetation Index (NASA)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F797C-DE3F-6929-2189-8FFA39E714D1}"/>
              </a:ext>
            </a:extLst>
          </p:cNvPr>
          <p:cNvSpPr txBox="1"/>
          <p:nvPr/>
        </p:nvSpPr>
        <p:spPr>
          <a:xfrm>
            <a:off x="7069549" y="5807630"/>
            <a:ext cx="428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Land surface temperature anomalies(NASA)</a:t>
            </a:r>
          </a:p>
        </p:txBody>
      </p:sp>
      <p:pic>
        <p:nvPicPr>
          <p:cNvPr id="11" name="Picture 10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26787A1E-3183-7BBC-3FB1-885E03C5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693" y="3343273"/>
            <a:ext cx="6434040" cy="3275348"/>
          </a:xfrm>
          <a:prstGeom prst="rect">
            <a:avLst/>
          </a:prstGeom>
        </p:spPr>
      </p:pic>
      <p:pic>
        <p:nvPicPr>
          <p:cNvPr id="14" name="Picture 1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EAD5488-A92E-9FB0-6990-CE1DBB29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48" y="-31013"/>
            <a:ext cx="6370731" cy="3275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6A86B-9892-E85B-8926-8370FBC7E860}"/>
              </a:ext>
            </a:extLst>
          </p:cNvPr>
          <p:cNvSpPr txBox="1"/>
          <p:nvPr/>
        </p:nvSpPr>
        <p:spPr>
          <a:xfrm>
            <a:off x="9529761" y="2784246"/>
            <a:ext cx="295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Vegetation Index (NASA)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F0D29-4E5A-D274-39F2-62C79F267F13}"/>
              </a:ext>
            </a:extLst>
          </p:cNvPr>
          <p:cNvSpPr txBox="1"/>
          <p:nvPr/>
        </p:nvSpPr>
        <p:spPr>
          <a:xfrm>
            <a:off x="5699348" y="5989142"/>
            <a:ext cx="427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Land surface temperature anomaly (NASA) </a:t>
            </a:r>
          </a:p>
        </p:txBody>
      </p:sp>
    </p:spTree>
    <p:extLst>
      <p:ext uri="{BB962C8B-B14F-4D97-AF65-F5344CB8AC3E}">
        <p14:creationId xmlns:p14="http://schemas.microsoft.com/office/powerpoint/2010/main" val="368313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EEE4-0B29-F56E-06F8-7A15FBB7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A3FCD-20D3-7E38-257E-2611AEC3B6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at different locations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AU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location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2D or 3D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quantity of interest (dependent variable)</a:t>
                </a:r>
              </a:p>
              <a:p>
                <a:pPr lvl="2"/>
                <a:r>
                  <a:rPr lang="en-US" dirty="0"/>
                  <a:t>Temperature, disease prevalence</a:t>
                </a:r>
              </a:p>
              <a:p>
                <a:r>
                  <a:rPr lang="en-US" dirty="0"/>
                  <a:t>Want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at a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where data is not present</a:t>
                </a:r>
              </a:p>
              <a:p>
                <a:r>
                  <a:rPr lang="en-US" dirty="0"/>
                  <a:t>Or map it to a whole region/country</a:t>
                </a:r>
              </a:p>
              <a:p>
                <a:r>
                  <a:rPr lang="en-US" dirty="0"/>
                  <a:t>Covariates of interest</a:t>
                </a:r>
              </a:p>
              <a:p>
                <a:pPr lvl="1"/>
                <a:r>
                  <a:rPr lang="en-US" dirty="0"/>
                  <a:t>Altitude, population density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A3FCD-20D3-7E38-257E-2611AEC3B6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40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0494-9C11-C853-59D2-1DFDE189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problem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DE05C-E038-ED20-3371-669B96B46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covariates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error term</a:t>
                </a:r>
              </a:p>
              <a:p>
                <a:r>
                  <a:rPr lang="en-US" dirty="0"/>
                  <a:t>Methods adopt certain assumptions and approximations</a:t>
                </a:r>
              </a:p>
              <a:p>
                <a:endParaRPr lang="en-US" dirty="0"/>
              </a:p>
              <a:p>
                <a:r>
                  <a:rPr lang="en-US" dirty="0"/>
                  <a:t>General principle – Tobler – “</a:t>
                </a:r>
                <a:r>
                  <a:rPr lang="en-AU" dirty="0"/>
                  <a:t>everything is related to everything else, but near things are more related than distant things”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DE05C-E038-ED20-3371-669B96B46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41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CD9A-7A33-40CB-9C4E-6EACC455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we 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3C34-BCBF-C991-0A51-FAC6B47C3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INLA – Integrated Nested Laplace Approximations</a:t>
            </a:r>
          </a:p>
          <a:p>
            <a:r>
              <a:rPr lang="en-US" dirty="0" err="1"/>
              <a:t>SpRF</a:t>
            </a:r>
            <a:r>
              <a:rPr lang="en-US" dirty="0"/>
              <a:t> – Spatial Random Forests</a:t>
            </a:r>
          </a:p>
          <a:p>
            <a:r>
              <a:rPr lang="en-US" dirty="0"/>
              <a:t>FRK – Fixed Rank Kriging</a:t>
            </a:r>
          </a:p>
          <a:p>
            <a:r>
              <a:rPr lang="en-US" dirty="0" err="1"/>
              <a:t>GPBoost</a:t>
            </a:r>
            <a:r>
              <a:rPr lang="en-US" dirty="0"/>
              <a:t> – Tree boosting with Gaussian Processes</a:t>
            </a:r>
          </a:p>
          <a:p>
            <a:endParaRPr lang="en-US" dirty="0"/>
          </a:p>
          <a:p>
            <a:r>
              <a:rPr lang="en-US" dirty="0"/>
              <a:t>Standard parameters for all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9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B1A9-DFBE-162C-29EA-E781C9A4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FF0E-F9F4-5251-F468-0E964FF81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latitude, longitude, number of people tested, number of people positive</a:t>
            </a:r>
          </a:p>
          <a:p>
            <a:r>
              <a:rPr lang="en-US" dirty="0"/>
              <a:t>Prevalence = number positive/number tested</a:t>
            </a:r>
          </a:p>
          <a:p>
            <a:r>
              <a:rPr lang="en-US" dirty="0"/>
              <a:t>Kenya data in 2009</a:t>
            </a:r>
          </a:p>
          <a:p>
            <a:pPr lvl="1"/>
            <a:r>
              <a:rPr lang="en-US" dirty="0"/>
              <a:t>10 and 50-fold CV</a:t>
            </a:r>
          </a:p>
          <a:p>
            <a:pPr lvl="1"/>
            <a:r>
              <a:rPr lang="en-US" dirty="0"/>
              <a:t>Map of Kenya</a:t>
            </a:r>
          </a:p>
          <a:p>
            <a:r>
              <a:rPr lang="en-US" dirty="0"/>
              <a:t>Africa</a:t>
            </a:r>
          </a:p>
          <a:p>
            <a:pPr lvl="1"/>
            <a:r>
              <a:rPr lang="en-US" dirty="0"/>
              <a:t>Africa maps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2F39-4726-716A-BE8F-00AEC71D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10-fold CV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B1233F94-DD08-AC43-56B3-513D5417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36" y="2353056"/>
            <a:ext cx="4705519" cy="291722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A157207-B183-B3E0-83C1-327B9DB6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4816"/>
            <a:ext cx="4852416" cy="4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1357-4B89-746C-D26D-70A847CA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50-fold CV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FA11782-40D6-B469-ECD3-D7669FB39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61" y="2080116"/>
            <a:ext cx="5278057" cy="3272171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F326302-8B3F-3AC3-80FD-A135C5ED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54" y="1690688"/>
            <a:ext cx="4245102" cy="42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PRF">
            <a:extLst>
              <a:ext uri="{FF2B5EF4-FFF2-40B4-BE49-F238E27FC236}">
                <a16:creationId xmlns:a16="http://schemas.microsoft.com/office/drawing/2014/main" id="{F9E7C6C8-59F6-B6A3-30B4-26BD34A6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4133"/>
            <a:ext cx="5536316" cy="2347034"/>
          </a:xfrm>
          <a:prstGeom prst="rect">
            <a:avLst/>
          </a:prstGeom>
        </p:spPr>
      </p:pic>
      <p:pic>
        <p:nvPicPr>
          <p:cNvPr id="29" name="Picture 28" descr="INLA">
            <a:extLst>
              <a:ext uri="{FF2B5EF4-FFF2-40B4-BE49-F238E27FC236}">
                <a16:creationId xmlns:a16="http://schemas.microsoft.com/office/drawing/2014/main" id="{A0F0E2BE-9AB7-A7F4-7B3B-DC5A41C7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466" y="4146281"/>
            <a:ext cx="5316389" cy="2403484"/>
          </a:xfrm>
          <a:prstGeom prst="rect">
            <a:avLst/>
          </a:prstGeom>
        </p:spPr>
      </p:pic>
      <p:pic>
        <p:nvPicPr>
          <p:cNvPr id="31" name="Picture 30" descr="GPBoost">
            <a:extLst>
              <a:ext uri="{FF2B5EF4-FFF2-40B4-BE49-F238E27FC236}">
                <a16:creationId xmlns:a16="http://schemas.microsoft.com/office/drawing/2014/main" id="{8CCB679A-1F29-2C16-38CD-28EC5A26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1" y="902208"/>
            <a:ext cx="5223244" cy="2343343"/>
          </a:xfrm>
          <a:prstGeom prst="rect">
            <a:avLst/>
          </a:prstGeom>
        </p:spPr>
      </p:pic>
      <p:pic>
        <p:nvPicPr>
          <p:cNvPr id="33" name="Picture 32" descr="FRK">
            <a:extLst>
              <a:ext uri="{FF2B5EF4-FFF2-40B4-BE49-F238E27FC236}">
                <a16:creationId xmlns:a16="http://schemas.microsoft.com/office/drawing/2014/main" id="{7B1DE865-CDD7-641B-2463-5C235FB9E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06" y="4155922"/>
            <a:ext cx="5503660" cy="23842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198319-CC3A-70AD-0DCC-6017F0BF9EA0}"/>
              </a:ext>
            </a:extLst>
          </p:cNvPr>
          <p:cNvSpPr txBox="1"/>
          <p:nvPr/>
        </p:nvSpPr>
        <p:spPr>
          <a:xfrm>
            <a:off x="1170432" y="545068"/>
            <a:ext cx="98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GPBoost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B7EF7-6F1C-F6BC-C8EE-C605EBF724B4}"/>
              </a:ext>
            </a:extLst>
          </p:cNvPr>
          <p:cNvSpPr txBox="1"/>
          <p:nvPr/>
        </p:nvSpPr>
        <p:spPr>
          <a:xfrm>
            <a:off x="7150928" y="37080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SpRF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68C55-A8F7-40F9-A1A7-21940E4111D7}"/>
              </a:ext>
            </a:extLst>
          </p:cNvPr>
          <p:cNvSpPr txBox="1"/>
          <p:nvPr/>
        </p:nvSpPr>
        <p:spPr>
          <a:xfrm>
            <a:off x="908304" y="36124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A017A-7A14-1EEB-D0ED-5AAA83227AC2}"/>
              </a:ext>
            </a:extLst>
          </p:cNvPr>
          <p:cNvSpPr txBox="1"/>
          <p:nvPr/>
        </p:nvSpPr>
        <p:spPr>
          <a:xfrm>
            <a:off x="7025165" y="3776949"/>
            <a:ext cx="76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INLA</a:t>
            </a:r>
          </a:p>
        </p:txBody>
      </p:sp>
    </p:spTree>
    <p:extLst>
      <p:ext uri="{BB962C8B-B14F-4D97-AF65-F5344CB8AC3E}">
        <p14:creationId xmlns:p14="http://schemas.microsoft.com/office/powerpoint/2010/main" val="12033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307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Comparison of geostatistical methods for spatial data</vt:lpstr>
      <vt:lpstr>Geospatial data is everywhere</vt:lpstr>
      <vt:lpstr>The original problem</vt:lpstr>
      <vt:lpstr>The original problem </vt:lpstr>
      <vt:lpstr>Methods we compare</vt:lpstr>
      <vt:lpstr>Computation</vt:lpstr>
      <vt:lpstr>10-fold CV</vt:lpstr>
      <vt:lpstr>50-fold CV</vt:lpstr>
      <vt:lpstr>PowerPoint Presentation</vt:lpstr>
      <vt:lpstr>Africa</vt:lpstr>
      <vt:lpstr>PowerPoint Presentation</vt:lpstr>
      <vt:lpstr>Reflections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Kandanaarachchi, Sevvandi (Data61, Clayton)</dc:creator>
  <cp:lastModifiedBy>Kandanaarachchi, Sevvandi (Data61, Clayton)</cp:lastModifiedBy>
  <cp:revision>14</cp:revision>
  <dcterms:created xsi:type="dcterms:W3CDTF">2022-11-24T22:26:11Z</dcterms:created>
  <dcterms:modified xsi:type="dcterms:W3CDTF">2022-11-30T12:03:11Z</dcterms:modified>
</cp:coreProperties>
</file>